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AC22-1D36-40E4-8628-DC657FAFF66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CF13-69B6-4683-935A-625F4B69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39BB3D-6501-4092-A18C-681B66D7FADB}" type="datetimeFigureOut">
              <a:rPr lang="en-US" smtClean="0"/>
              <a:t>9/18/2012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7C9267-2827-413B-AD5A-7CDAC2FEF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2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9AAAD455-C735-4332-A4EC-AA4C0F9C37DA}" type="slidenum">
              <a:rPr lang="en-US" sz="1200"/>
              <a:pPr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Compliant mechanisms are those that derive some or all of their mobility from the deflection of constituent flexible members, and may involve large motions due to their structural deformation. </a:t>
            </a:r>
          </a:p>
          <a:p>
            <a:pPr defTabSz="931774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931774">
              <a:defRPr/>
            </a:pPr>
            <a:r>
              <a:rPr lang="en-US" dirty="0"/>
              <a:t>The advantages of compliant mechanisms include potential for increased design flexibility, ergonomics, assembly and manufacturability, with reduced part count and costs, need for lubrication, and shock and noise, among others.</a:t>
            </a:r>
          </a:p>
          <a:p>
            <a:pPr defTabSz="931774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&amp;T Power Point 7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&amp;T Power Point 7_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5C89-5CD5-674F-9A6A-95ECBDA896D2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24C3-0094-F34E-BA47-4F2A6C0FC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it.mst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gs.mst.edu/ugrd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10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International Affairs</a:t>
            </a:r>
          </a:p>
        </p:txBody>
      </p:sp>
      <p:sp>
        <p:nvSpPr>
          <p:cNvPr id="2051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en-US" sz="1800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“The program exceeded my expectations!” </a:t>
            </a:r>
          </a:p>
          <a:p>
            <a:pPr marL="0" indent="0" algn="ctr"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– Omar Al-Suhaibani,</a:t>
            </a:r>
          </a:p>
          <a:p>
            <a:pPr marL="0" indent="0" algn="ctr" eaLnBrk="1" hangingPunct="1">
              <a:buFontTx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pictured (center) with Abdullah Al-Mogarri (l) and Najai Al-Johani (r).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1919" y="1417638"/>
            <a:ext cx="47244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Saud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University students at Missouri S&amp;T for Applied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Engineering Management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Program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program offers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graduate degrees in Engineering Management to professionals in Saudi Arabia.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Students attended a summer class and engaged in cultural activities.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Dean of Graduate Studies at King Saud University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visited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campus on July 12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discuss further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enhancements to our partnership.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dirty="0"/>
          </a:p>
        </p:txBody>
      </p:sp>
      <p:pic>
        <p:nvPicPr>
          <p:cNvPr id="205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27368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746"/>
            <a:ext cx="8229600" cy="101138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/>
                <a:cs typeface="Arial"/>
              </a:rPr>
              <a:t>Information Technology</a:t>
            </a:r>
            <a:endParaRPr lang="en-US" sz="40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120"/>
            <a:ext cx="4547238" cy="386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IT Website Optimization</a:t>
            </a:r>
          </a:p>
          <a:p>
            <a:r>
              <a:rPr lang="en-US" sz="2400" dirty="0" smtClean="0">
                <a:latin typeface="Arial"/>
                <a:cs typeface="Arial"/>
              </a:rPr>
              <a:t>Full site refresh during Summer 2012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Click current homepage banner for a brief tour of key features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38" y="2334856"/>
            <a:ext cx="3682362" cy="3123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8742" y="5600532"/>
            <a:ext cx="3466726" cy="5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  <a:hlinkClick r:id="rId4"/>
              </a:rPr>
              <a:t>http://it.mst.edu</a:t>
            </a:r>
            <a:r>
              <a:rPr lang="en-US" sz="2800" dirty="0"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78" y="4826229"/>
            <a:ext cx="3652170" cy="17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172"/>
            <a:ext cx="8229600" cy="9515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/>
                <a:cs typeface="Arial"/>
              </a:rPr>
              <a:t>Information Technology</a:t>
            </a:r>
            <a:endParaRPr lang="en-US" sz="40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673"/>
            <a:ext cx="8229600" cy="48906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Classroom and CLC </a:t>
            </a:r>
            <a:r>
              <a:rPr lang="en-US" sz="2600" b="1" dirty="0" smtClean="0">
                <a:latin typeface="Arial"/>
                <a:cs typeface="Arial"/>
              </a:rPr>
              <a:t>Updates</a:t>
            </a:r>
            <a:br>
              <a:rPr lang="en-US" sz="2600" b="1" dirty="0" smtClean="0">
                <a:latin typeface="Arial"/>
                <a:cs typeface="Arial"/>
              </a:rPr>
            </a:br>
            <a:endParaRPr lang="en-US" sz="2600" b="1" dirty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All CLC and </a:t>
            </a:r>
            <a:r>
              <a:rPr lang="en-US" sz="2600" dirty="0">
                <a:latin typeface="Arial"/>
                <a:cs typeface="Arial"/>
              </a:rPr>
              <a:t>c</a:t>
            </a:r>
            <a:r>
              <a:rPr lang="en-US" sz="2600" dirty="0" smtClean="0">
                <a:latin typeface="Arial"/>
                <a:cs typeface="Arial"/>
              </a:rPr>
              <a:t>lassroom computers (~940 PCs)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Windows 7 now installed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166 computers upgraded in CLCs</a:t>
            </a:r>
          </a:p>
          <a:p>
            <a:r>
              <a:rPr lang="en-US" sz="2600" dirty="0" smtClean="0">
                <a:latin typeface="Arial"/>
                <a:cs typeface="Arial"/>
              </a:rPr>
              <a:t>Virtual CLC environments moved to production status; user testing underway</a:t>
            </a:r>
          </a:p>
          <a:p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Data Center </a:t>
            </a:r>
            <a:r>
              <a:rPr lang="en-US" sz="2600" b="1" dirty="0" smtClean="0">
                <a:latin typeface="Arial"/>
                <a:cs typeface="Arial"/>
              </a:rPr>
              <a:t>Upgrade</a:t>
            </a:r>
            <a:endParaRPr lang="en-US" sz="2600" b="1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Main data center: Power and HVAC upgrades</a:t>
            </a:r>
          </a:p>
          <a:p>
            <a:endParaRPr lang="en-US" sz="2600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Benefits</a:t>
            </a:r>
          </a:p>
          <a:p>
            <a:pPr lvl="1"/>
            <a:r>
              <a:rPr lang="en-US" sz="2600" dirty="0">
                <a:latin typeface="Arial"/>
                <a:cs typeface="Arial"/>
              </a:rPr>
              <a:t>Allow significantly increased capacity</a:t>
            </a:r>
          </a:p>
          <a:p>
            <a:pPr lvl="1"/>
            <a:r>
              <a:rPr lang="en-US" sz="2600" dirty="0">
                <a:latin typeface="Arial"/>
                <a:cs typeface="Arial"/>
              </a:rPr>
              <a:t>Restored HVAC redundancy</a:t>
            </a:r>
          </a:p>
          <a:p>
            <a:pPr lvl="1"/>
            <a:r>
              <a:rPr lang="en-US" sz="2600" dirty="0">
                <a:latin typeface="Arial"/>
                <a:cs typeface="Arial"/>
              </a:rPr>
              <a:t>Support disaster recovery site for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UM system enterprise systems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1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490"/>
            <a:ext cx="8229600" cy="13968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/>
                <a:cs typeface="Arial"/>
              </a:rPr>
              <a:t>Information Technology</a:t>
            </a:r>
            <a:endParaRPr lang="en-US" sz="40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109"/>
            <a:ext cx="8229600" cy="471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S&amp;T IT Conferences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2</a:t>
            </a:r>
            <a:r>
              <a:rPr lang="en-US" sz="2400" baseline="30000" dirty="0" smtClean="0">
                <a:latin typeface="Arial"/>
                <a:cs typeface="Arial"/>
              </a:rPr>
              <a:t>nd</a:t>
            </a:r>
            <a:r>
              <a:rPr lang="en-US" sz="2400" dirty="0" smtClean="0">
                <a:latin typeface="Arial"/>
                <a:cs typeface="Arial"/>
              </a:rPr>
              <a:t> Annual S&amp;T Research Technology Day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Held September 18, 2012 … a success! </a:t>
            </a:r>
          </a:p>
          <a:p>
            <a:r>
              <a:rPr lang="en-US" sz="2400" dirty="0" smtClean="0">
                <a:latin typeface="Arial"/>
                <a:cs typeface="Arial"/>
              </a:rPr>
              <a:t>6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Annual S&amp;T Teaching and Learning Technology (TLT) Conference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Scheduled for March 14-15, 2013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Theme: Assessments – From Syllabus to Final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Keynotes: Dr. Rich Felder, Dr. John Hogan</a:t>
            </a:r>
          </a:p>
        </p:txBody>
      </p:sp>
    </p:spTree>
    <p:extLst>
      <p:ext uri="{BB962C8B-B14F-4D97-AF65-F5344CB8AC3E}">
        <p14:creationId xmlns:p14="http://schemas.microsoft.com/office/powerpoint/2010/main" val="11563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7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International Affairs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305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Iraqi Cultural Attaché, Dr. Abdul Hadi Alkhalili,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visited campus August 22, 2012 to meet current students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discuss increasing the number of scholarships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available for Iraqi graduate students at Missouri S&amp;T.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03860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37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International Affairs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450818"/>
            <a:ext cx="3886200" cy="49530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S&amp;T welcomed 12 undergraduate students sponsored by Brazil’s Science Without Borders Program and international exchange students with an on campus scavenger hunt on August 14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S&amp;T will be sending 11 students to study abroad for the fall semester 2012.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07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4158" r="23283" b="1468"/>
          <a:stretch>
            <a:fillRect/>
          </a:stretch>
        </p:blipFill>
        <p:spPr bwMode="auto">
          <a:xfrm>
            <a:off x="6315075" y="3985034"/>
            <a:ext cx="2016125" cy="269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2" y="4935984"/>
            <a:ext cx="2048736" cy="181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5"/>
          <a:srcRect l="16515" t="21162" r="28622" b="26971"/>
          <a:stretch>
            <a:fillRect/>
          </a:stretch>
        </p:blipFill>
        <p:spPr bwMode="auto">
          <a:xfrm>
            <a:off x="5029200" y="1447800"/>
            <a:ext cx="3302000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462"/>
            <a:ext cx="8229600" cy="1072661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Enrollment Management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385"/>
            <a:ext cx="8229600" cy="4415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Fall 2012 enrollment is up slightly.  New records set with the numbers for female and minority students.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is underway for a new Director of Student Financial Assistance.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Student Success Center opening this fall in Toomey Hall.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969"/>
            <a:ext cx="8229600" cy="896816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Academic Affairs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786"/>
            <a:ext cx="8229600" cy="494127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ASSESSMENT/ ACCREDITATION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On August 20, 2012 we received official notification that the S&amp;T off-campus Electrical and Civil Engineering Degree Programs at Missouri State University have been accredited by ABET to September 30, 2015.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Prof. Steve Raper (Engineering Management) has accepted the position of Special Assistant to the VPAA for ABET Accreditation Self Study and Site Visit Coordination.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CURRICULUM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New Degree Proposals Status: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BAMS (Bachelor of Arts in Multidisciplinary Studies) proposal was approved by the Board of Curators and now goes to CBHE.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I/O Psychology Master’s Degree proposal has been formally submitted to UM Academic Affairs.</a:t>
            </a:r>
          </a:p>
        </p:txBody>
      </p:sp>
    </p:spTree>
    <p:extLst>
      <p:ext uri="{BB962C8B-B14F-4D97-AF65-F5344CB8AC3E}">
        <p14:creationId xmlns:p14="http://schemas.microsoft.com/office/powerpoint/2010/main" val="467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928" y="855807"/>
            <a:ext cx="7772400" cy="7697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</a:t>
            </a:r>
            <a:r>
              <a: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 Sponsored </a:t>
            </a:r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Programs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7964"/>
            <a:ext cx="8254314" cy="51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10000"/>
              </a:lnSpc>
              <a:spcBef>
                <a:spcPct val="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Summary of FY12 activities and a year-over-year comparison are as follows:</a:t>
            </a:r>
          </a:p>
          <a:p>
            <a:pPr marL="233363" indent="-233363">
              <a:lnSpc>
                <a:spcPct val="110000"/>
              </a:lnSpc>
              <a:buFontTx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798513" lvl="1" indent="-341313">
              <a:lnSpc>
                <a:spcPct val="110000"/>
              </a:lnSpc>
              <a:spcBef>
                <a:spcPct val="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Proposals awarded in total dollars: $24.7M (down 42.8%)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Number of proposals awarded and amendments: 270 (down 7.5%)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Number of proposals submitted: 493 (down 0.6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Proposals submitted in total dollars: $151.4M (up 1.3%)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Research expenditures: $41.4M (down 9.7%)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F&amp;A recovered: $6.8M (down 9.8%)</a:t>
            </a:r>
          </a:p>
          <a:p>
            <a:pPr marL="798513" lvl="1" indent="-341313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Number of active awards: 568 (down 4.2%)</a:t>
            </a:r>
          </a:p>
        </p:txBody>
      </p:sp>
    </p:spTree>
    <p:extLst>
      <p:ext uri="{BB962C8B-B14F-4D97-AF65-F5344CB8AC3E}">
        <p14:creationId xmlns:p14="http://schemas.microsoft.com/office/powerpoint/2010/main" val="42065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443"/>
            <a:ext cx="8229600" cy="8726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Congratulations to Dr. Ashok Midha</a:t>
            </a:r>
            <a:endParaRPr lang="en-US" sz="3600" b="1" dirty="0">
              <a:solidFill>
                <a:srgbClr val="0066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8904" y="1565922"/>
            <a:ext cx="4933741" cy="2842864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Beginning with the 2012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ASME Mechanisms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Robotics Conference, the Compliant Mechanisms Symposium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officially named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Ashok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Midha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2" y="1637880"/>
            <a:ext cx="3550835" cy="2367223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457201" y="4123402"/>
            <a:ext cx="8405444" cy="244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Symposium in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Compliant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recognition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Dr. Midha’s </a:t>
            </a:r>
            <a:r>
              <a:rPr lang="en-US" dirty="0">
                <a:latin typeface="Arial" pitchFamily="34" charset="0"/>
                <a:cs typeface="Arial" pitchFamily="34" charset="0"/>
              </a:rPr>
              <a:t>“pioneering contributions to this growing and fruitful research community,” and his “visionary leadership and generous support of the Compliant Mechanisms Awards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359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838200"/>
            <a:ext cx="7772400" cy="8858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Undergraduate Studies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25" y="1724025"/>
            <a:ext cx="7296150" cy="45434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Honors Academy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Fall 2012 we have 262 enrolled in Honors Academy.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Students participating in the OURE program for 2012-2013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Students participating in the OURE Fellows program for 2012-2013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Undergraduate Research Day at the Capitol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Seeking Student Ambassadors for Undergraduate Research Day at the Capitol event  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http://ugs.mst.edu/ugrdc.html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 Design &amp; Experiential Learning Center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 SAE Team Returns From First European Competition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Solar House Ground Breaking Launches 2013 Home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Miners By Design Patron's Society Launched to Support the SDELC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27"/>
            <a:ext cx="8229600" cy="143840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Graduate Studies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91"/>
            <a:ext cx="8229600" cy="461356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Graduate </a:t>
            </a:r>
            <a:r>
              <a:rPr lang="en-US" dirty="0">
                <a:latin typeface="Arial" pitchFamily="34" charset="0"/>
                <a:cs typeface="Arial" pitchFamily="34" charset="0"/>
              </a:rPr>
              <a:t>Resource Center is officially open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 </a:t>
            </a:r>
            <a:r>
              <a:rPr lang="en-US" dirty="0">
                <a:latin typeface="Arial" pitchFamily="34" charset="0"/>
                <a:cs typeface="Arial" pitchFamily="34" charset="0"/>
              </a:rPr>
              <a:t>graduate guides began tutoring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graduate students starting Sept. 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week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Sponsored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the PhD Movie</a:t>
            </a:r>
            <a:r>
              <a:rPr lang="en-US" dirty="0">
                <a:latin typeface="Arial" pitchFamily="34" charset="0"/>
                <a:cs typeface="Arial" pitchFamily="34" charset="0"/>
              </a:rPr>
              <a:t> Screening on Sept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Butler-Carlton Bldg. with approx. 140 people in attendance.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Attended ORNL Grad Fair in August 2012 to recruit high quality graduate students.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Participated as a panel member in the Ingram’s Higher Education Industry Outlook assembly on Graduate Studies, Sept 6, 2012, Olathe, KS.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11392</TotalTime>
  <Words>783</Words>
  <Application>Microsoft Office PowerPoint</Application>
  <PresentationFormat>On-screen Show (4:3)</PresentationFormat>
  <Paragraphs>106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Office of International Affairs</vt:lpstr>
      <vt:lpstr>Office of International Affairs</vt:lpstr>
      <vt:lpstr>Office of International Affairs</vt:lpstr>
      <vt:lpstr>Enrollment Management</vt:lpstr>
      <vt:lpstr>Academic Affairs</vt:lpstr>
      <vt:lpstr>Office of Sponsored Programs</vt:lpstr>
      <vt:lpstr>Congratulations to Dr. Ashok Midha</vt:lpstr>
      <vt:lpstr>Office of Undergraduate Studies</vt:lpstr>
      <vt:lpstr>Office of Graduate Studies</vt:lpstr>
      <vt:lpstr>Information Technology</vt:lpstr>
      <vt:lpstr>Information Technology</vt:lpstr>
      <vt:lpstr>Information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18</cp:revision>
  <cp:lastPrinted>2012-09-13T16:32:33Z</cp:lastPrinted>
  <dcterms:created xsi:type="dcterms:W3CDTF">2011-02-16T17:05:27Z</dcterms:created>
  <dcterms:modified xsi:type="dcterms:W3CDTF">2012-09-18T18:51:59Z</dcterms:modified>
</cp:coreProperties>
</file>